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"/>
  </p:notesMasterIdLst>
  <p:handoutMasterIdLst>
    <p:handoutMasterId r:id="rId10"/>
  </p:handoutMasterIdLst>
  <p:sldIdLst>
    <p:sldId id="1174" r:id="rId2"/>
    <p:sldId id="1187" r:id="rId3"/>
    <p:sldId id="1176" r:id="rId4"/>
    <p:sldId id="1177" r:id="rId5"/>
    <p:sldId id="1175" r:id="rId6"/>
    <p:sldId id="1188" r:id="rId7"/>
    <p:sldId id="1189" r:id="rId8"/>
  </p:sldIdLst>
  <p:sldSz cx="11522075" cy="6480175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20">
          <p15:clr>
            <a:srgbClr val="A4A3A4"/>
          </p15:clr>
        </p15:guide>
        <p15:guide id="2" pos="3516" userDrawn="1">
          <p15:clr>
            <a:srgbClr val="A4A3A4"/>
          </p15:clr>
        </p15:guide>
        <p15:guide id="3" orient="horz" pos="2041" userDrawn="1">
          <p15:clr>
            <a:srgbClr val="A4A3A4"/>
          </p15:clr>
        </p15:guide>
        <p15:guide id="4" pos="3629" userDrawn="1">
          <p15:clr>
            <a:srgbClr val="A4A3A4"/>
          </p15:clr>
        </p15:guide>
        <p15:guide id="5" pos="3742" userDrawn="1">
          <p15:clr>
            <a:srgbClr val="A4A3A4"/>
          </p15:clr>
        </p15:guide>
        <p15:guide id="6" orient="horz" pos="21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  <a:srgbClr val="0033CC"/>
    <a:srgbClr val="BAADA7"/>
    <a:srgbClr val="FBE3DD"/>
    <a:srgbClr val="0066FF"/>
    <a:srgbClr val="E3F5E9"/>
    <a:srgbClr val="53D2FF"/>
    <a:srgbClr val="33CCFF"/>
    <a:srgbClr val="FFCCFF"/>
    <a:srgbClr val="B0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40" autoAdjust="0"/>
    <p:restoredTop sz="99653" autoAdjust="0"/>
  </p:normalViewPr>
  <p:slideViewPr>
    <p:cSldViewPr snapToGrid="0">
      <p:cViewPr varScale="1">
        <p:scale>
          <a:sx n="66" d="100"/>
          <a:sy n="66" d="100"/>
        </p:scale>
        <p:origin x="-108" y="-1140"/>
      </p:cViewPr>
      <p:guideLst>
        <p:guide orient="horz" pos="2020"/>
        <p:guide orient="horz" pos="2041"/>
        <p:guide orient="horz" pos="2132"/>
        <p:guide pos="3516"/>
        <p:guide pos="3629"/>
        <p:guide pos="37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694"/>
    </p:cViewPr>
  </p:sorterViewPr>
  <p:notesViewPr>
    <p:cSldViewPr snapToGrid="0">
      <p:cViewPr>
        <p:scale>
          <a:sx n="100" d="100"/>
          <a:sy n="100" d="100"/>
        </p:scale>
        <p:origin x="-2520" y="-3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39BE2DA-8F8D-4662-A0A8-D79FCF8F1378}" type="slidenum">
              <a:rPr lang="el-GR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495164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05DC9615-B51A-43E3-9892-79449F8D9A81}" type="slidenum">
              <a:rPr lang="el-GR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963238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1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34849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2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58447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3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83311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4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30970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5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67690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6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58447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Στρατηγέ , είμαι ο Ταξίαρχος Παναγιώτης Μιχαηλίδης, Διευθυντής της Διεύθυνσης Ιστορίας Στρατού.  Σκοπός της σύντομης ενημέρωσής σας είναι η παρουσίαση γενικών στοιχείων για την αποστολή, την οργάνωση τις δράσεις καθώς και τις ενέργειες της Διεύθυνσης Ιστορίας Στρατού, για τις οποίες το προσωπικό της αισθάνεται υπερήφανο.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C9615-B51A-43E3-9892-79449F8D9A81}" type="slidenum">
              <a:rPr lang="el-GR" altLang="el-GR" smtClean="0"/>
              <a:pPr>
                <a:defRPr/>
              </a:pPr>
              <a:t>7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58447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6262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41913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8246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7788" y="6116638"/>
            <a:ext cx="2689225" cy="3222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A30D3-3AF9-43CD-A367-86E3C37154DC}" type="slidenum">
              <a:rPr lang="el-GR" altLang="el-GR"/>
              <a:pPr>
                <a:defRPr/>
              </a:pPr>
              <a:t>‹#›</a:t>
            </a:fld>
            <a:endParaRPr lang="el-GR" altLang="el-GR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30550" y="6200775"/>
            <a:ext cx="5443538" cy="101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57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1701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8759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619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6113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3243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1593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0076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D9DD9-0F3B-42F1-98A4-A16B2C99C900}" type="datetimeFigureOut">
              <a:rPr lang="el-GR" smtClean="0"/>
              <a:pPr/>
              <a:t>23/8/2023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141288-3F10-4616-9A72-882EB1281BFB}" type="slidenum">
              <a:rPr lang="el-GR" altLang="el-GR" smtClean="0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266424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50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n-US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832850" y="6143625"/>
            <a:ext cx="2689225" cy="322263"/>
          </a:xfrm>
        </p:spPr>
        <p:txBody>
          <a:bodyPr/>
          <a:lstStyle/>
          <a:p>
            <a:pPr>
              <a:defRPr/>
            </a:pPr>
            <a:fld id="{CEB4EF92-E7F0-4141-AFC9-7387A962C930}" type="slidenum">
              <a:rPr lang="el-GR" altLang="el-GR" smtClean="0"/>
              <a:pPr>
                <a:defRPr/>
              </a:pPr>
              <a:t>1</a:t>
            </a:fld>
            <a:endParaRPr lang="el-GR" altLang="el-GR" dirty="0"/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7543" y="1654629"/>
            <a:ext cx="2917371" cy="323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OYALTY FREE Epic Background Music _ Cinematic Background Music Royalty Free by MUSIC4VIDEO">
            <a:hlinkClick r:id="" action="ppaction://media"/>
            <a:extLst>
              <a:ext uri="{FF2B5EF4-FFF2-40B4-BE49-F238E27FC236}">
                <a16:creationId xmlns:a16="http://schemas.microsoft.com/office/drawing/2014/main" xmlns="" id="{DB35BDEC-D29A-4455-8E59-52723E7492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46.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4109" y="5378450"/>
            <a:ext cx="406400" cy="406400"/>
          </a:xfrm>
          <a:prstGeom prst="rect">
            <a:avLst/>
          </a:prstGeom>
        </p:spPr>
      </p:pic>
      <p:sp>
        <p:nvSpPr>
          <p:cNvPr id="7" name="7 - TextBox"/>
          <p:cNvSpPr txBox="1"/>
          <p:nvPr/>
        </p:nvSpPr>
        <p:spPr>
          <a:xfrm>
            <a:off x="1912299" y="5227707"/>
            <a:ext cx="7427602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ΑΠΕΛΕΥΘΕΡΩΣΗ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(26 Οκτωβρίου 1912)</a:t>
            </a:r>
            <a:endParaRPr lang="el-G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4EF92-E7F0-4141-AFC9-7387A962C930}" type="slidenum">
              <a:rPr lang="el-GR" altLang="el-GR" smtClean="0"/>
              <a:pPr/>
              <a:t>2</a:t>
            </a:fld>
            <a:endParaRPr lang="el-GR" altLang="el-GR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79246" y="69918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7 - TextBox"/>
          <p:cNvSpPr txBox="1"/>
          <p:nvPr/>
        </p:nvSpPr>
        <p:spPr>
          <a:xfrm>
            <a:off x="653143" y="1359258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sp>
        <p:nvSpPr>
          <p:cNvPr id="17" name="8 - TextBox"/>
          <p:cNvSpPr txBox="1"/>
          <p:nvPr/>
        </p:nvSpPr>
        <p:spPr>
          <a:xfrm>
            <a:off x="5740399" y="2729572"/>
            <a:ext cx="4956629" cy="3416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i="1" dirty="0" err="1"/>
              <a:t>Ἀρχηγὸν</a:t>
            </a:r>
            <a:r>
              <a:rPr lang="el-GR" i="1" dirty="0"/>
              <a:t> </a:t>
            </a:r>
            <a:r>
              <a:rPr lang="el-GR" i="1" dirty="0" err="1"/>
              <a:t>Στρατοῦ</a:t>
            </a:r>
            <a:r>
              <a:rPr lang="el-GR" i="1" dirty="0"/>
              <a:t> </a:t>
            </a:r>
            <a:r>
              <a:rPr lang="el-GR" i="1" dirty="0" err="1"/>
              <a:t>Θεσσαλονίκην</a:t>
            </a:r>
            <a:r>
              <a:rPr lang="el-GR" i="1" dirty="0" smtClean="0"/>
              <a:t>.</a:t>
            </a:r>
          </a:p>
          <a:p>
            <a:endParaRPr lang="el-GR" dirty="0"/>
          </a:p>
          <a:p>
            <a:r>
              <a:rPr lang="el-GR" i="1" dirty="0"/>
              <a:t>Βεβαιούμενος </a:t>
            </a:r>
            <a:r>
              <a:rPr lang="el-GR" i="1" dirty="0" err="1"/>
              <a:t>ἀπὸ</a:t>
            </a:r>
            <a:r>
              <a:rPr lang="el-GR" i="1" dirty="0"/>
              <a:t> </a:t>
            </a:r>
            <a:r>
              <a:rPr lang="el-GR" i="1" dirty="0" err="1"/>
              <a:t>τὸ</a:t>
            </a:r>
            <a:r>
              <a:rPr lang="el-GR" i="1" dirty="0"/>
              <a:t> </a:t>
            </a:r>
            <a:r>
              <a:rPr lang="el-GR" i="1" dirty="0" err="1"/>
              <a:t>ἐκ</a:t>
            </a:r>
            <a:r>
              <a:rPr lang="el-GR" i="1" dirty="0"/>
              <a:t> Θεσσαλονίκης </a:t>
            </a:r>
            <a:r>
              <a:rPr lang="el-GR" i="1" dirty="0" err="1"/>
              <a:t>σταλέν</a:t>
            </a:r>
            <a:r>
              <a:rPr lang="el-GR" i="1" dirty="0"/>
              <a:t> </a:t>
            </a:r>
            <a:r>
              <a:rPr lang="el-GR" i="1" dirty="0" err="1"/>
              <a:t>μοι</a:t>
            </a:r>
            <a:r>
              <a:rPr lang="el-GR" i="1" dirty="0"/>
              <a:t> </a:t>
            </a:r>
            <a:r>
              <a:rPr lang="el-GR" i="1" dirty="0" err="1"/>
              <a:t>τὴν</a:t>
            </a:r>
            <a:r>
              <a:rPr lang="el-GR" i="1" dirty="0"/>
              <a:t> </a:t>
            </a:r>
            <a:r>
              <a:rPr lang="el-GR" i="1" dirty="0" err="1"/>
              <a:t>ἑσπέραν</a:t>
            </a:r>
            <a:r>
              <a:rPr lang="el-GR" i="1" dirty="0"/>
              <a:t> </a:t>
            </a:r>
            <a:r>
              <a:rPr lang="el-GR" i="1" dirty="0" err="1"/>
              <a:t>ταύτην</a:t>
            </a:r>
            <a:r>
              <a:rPr lang="el-GR" i="1" dirty="0"/>
              <a:t> τηλεγράφημα </a:t>
            </a:r>
            <a:r>
              <a:rPr lang="el-GR" i="1" dirty="0" err="1"/>
              <a:t>τῆς</a:t>
            </a:r>
            <a:r>
              <a:rPr lang="el-GR" i="1" dirty="0"/>
              <a:t> </a:t>
            </a:r>
            <a:r>
              <a:rPr lang="el-GR" i="1" dirty="0" err="1"/>
              <a:t>Ὑμετέρας</a:t>
            </a:r>
            <a:r>
              <a:rPr lang="el-GR" i="1" dirty="0"/>
              <a:t> </a:t>
            </a:r>
            <a:r>
              <a:rPr lang="el-GR" i="1" dirty="0" err="1"/>
              <a:t>Βασιλικῆς</a:t>
            </a:r>
            <a:r>
              <a:rPr lang="el-GR" i="1" dirty="0"/>
              <a:t> </a:t>
            </a:r>
            <a:r>
              <a:rPr lang="el-GR" i="1" dirty="0" err="1"/>
              <a:t>Ὑψηλότητος</a:t>
            </a:r>
            <a:r>
              <a:rPr lang="el-GR" i="1" dirty="0"/>
              <a:t> </a:t>
            </a:r>
            <a:r>
              <a:rPr lang="el-GR" i="1" dirty="0" err="1"/>
              <a:t>τὴν</a:t>
            </a:r>
            <a:r>
              <a:rPr lang="el-GR" i="1" dirty="0"/>
              <a:t> </a:t>
            </a:r>
            <a:r>
              <a:rPr lang="el-GR" i="1" dirty="0" err="1"/>
              <a:t>εἴσοδον</a:t>
            </a:r>
            <a:r>
              <a:rPr lang="el-GR" i="1" dirty="0"/>
              <a:t> </a:t>
            </a:r>
            <a:r>
              <a:rPr lang="el-GR" i="1" dirty="0" err="1"/>
              <a:t>αὐτῆς</a:t>
            </a:r>
            <a:r>
              <a:rPr lang="el-GR" i="1" dirty="0"/>
              <a:t> </a:t>
            </a:r>
            <a:r>
              <a:rPr lang="el-GR" i="1" dirty="0" err="1"/>
              <a:t>καὶ</a:t>
            </a:r>
            <a:r>
              <a:rPr lang="el-GR" i="1" dirty="0"/>
              <a:t> </a:t>
            </a:r>
            <a:r>
              <a:rPr lang="el-GR" i="1" dirty="0" err="1"/>
              <a:t>συνεπῶς</a:t>
            </a:r>
            <a:r>
              <a:rPr lang="el-GR" i="1" dirty="0"/>
              <a:t> </a:t>
            </a:r>
            <a:r>
              <a:rPr lang="el-GR" i="1" dirty="0" err="1"/>
              <a:t>καὶ</a:t>
            </a:r>
            <a:r>
              <a:rPr lang="el-GR" i="1" dirty="0"/>
              <a:t> </a:t>
            </a:r>
            <a:r>
              <a:rPr lang="el-GR" i="1" dirty="0" err="1"/>
              <a:t>τοῦ</a:t>
            </a:r>
            <a:r>
              <a:rPr lang="el-GR" i="1" dirty="0"/>
              <a:t> </a:t>
            </a:r>
            <a:r>
              <a:rPr lang="el-GR" i="1" dirty="0" err="1"/>
              <a:t>ἡμετέρου</a:t>
            </a:r>
            <a:r>
              <a:rPr lang="el-GR" i="1" dirty="0"/>
              <a:t> </a:t>
            </a:r>
            <a:r>
              <a:rPr lang="el-GR" i="1" dirty="0" err="1"/>
              <a:t>στρατοῦ</a:t>
            </a:r>
            <a:r>
              <a:rPr lang="el-GR" i="1" dirty="0"/>
              <a:t> </a:t>
            </a:r>
            <a:r>
              <a:rPr lang="el-GR" i="1" dirty="0" err="1"/>
              <a:t>εἰς</a:t>
            </a:r>
            <a:r>
              <a:rPr lang="el-GR" i="1" dirty="0"/>
              <a:t> </a:t>
            </a:r>
            <a:r>
              <a:rPr lang="el-GR" i="1" dirty="0" err="1"/>
              <a:t>τὴν</a:t>
            </a:r>
            <a:r>
              <a:rPr lang="el-GR" i="1" dirty="0"/>
              <a:t> </a:t>
            </a:r>
            <a:r>
              <a:rPr lang="el-GR" i="1" dirty="0" err="1"/>
              <a:t>πρωτεύουσαν</a:t>
            </a:r>
            <a:r>
              <a:rPr lang="el-GR" i="1" dirty="0"/>
              <a:t> </a:t>
            </a:r>
            <a:r>
              <a:rPr lang="el-GR" i="1" dirty="0" err="1"/>
              <a:t>τῆς</a:t>
            </a:r>
            <a:r>
              <a:rPr lang="el-GR" i="1" dirty="0"/>
              <a:t> Μακεδονίας, σπεύδω </a:t>
            </a:r>
            <a:r>
              <a:rPr lang="el-GR" i="1" dirty="0" err="1"/>
              <a:t>νὰ</a:t>
            </a:r>
            <a:r>
              <a:rPr lang="el-GR" i="1" dirty="0"/>
              <a:t> διαβιβάσω </a:t>
            </a:r>
            <a:r>
              <a:rPr lang="el-GR" i="1" dirty="0" err="1"/>
              <a:t>αὐτῇ</a:t>
            </a:r>
            <a:r>
              <a:rPr lang="el-GR" i="1" dirty="0"/>
              <a:t> </a:t>
            </a:r>
            <a:r>
              <a:rPr lang="el-GR" i="1" dirty="0" err="1"/>
              <a:t>καὶ</a:t>
            </a:r>
            <a:r>
              <a:rPr lang="el-GR" i="1" dirty="0"/>
              <a:t> </a:t>
            </a:r>
            <a:r>
              <a:rPr lang="el-GR" i="1" dirty="0" err="1"/>
              <a:t>τῷ</a:t>
            </a:r>
            <a:r>
              <a:rPr lang="el-GR" i="1" dirty="0"/>
              <a:t> </a:t>
            </a:r>
            <a:r>
              <a:rPr lang="el-GR" i="1" dirty="0" err="1"/>
              <a:t>γενναίῳ</a:t>
            </a:r>
            <a:r>
              <a:rPr lang="el-GR" i="1" dirty="0"/>
              <a:t> </a:t>
            </a:r>
            <a:r>
              <a:rPr lang="el-GR" i="1" dirty="0" err="1"/>
              <a:t>στρατῷ</a:t>
            </a:r>
            <a:r>
              <a:rPr lang="el-GR" i="1" dirty="0"/>
              <a:t> </a:t>
            </a:r>
            <a:r>
              <a:rPr lang="el-GR" i="1" dirty="0" err="1"/>
              <a:t>τὰ</a:t>
            </a:r>
            <a:r>
              <a:rPr lang="el-GR" i="1" dirty="0"/>
              <a:t> </a:t>
            </a:r>
            <a:r>
              <a:rPr lang="el-GR" i="1" dirty="0" err="1"/>
              <a:t>θερμὰ</a:t>
            </a:r>
            <a:r>
              <a:rPr lang="el-GR" i="1" dirty="0"/>
              <a:t> συγχαρητήρια </a:t>
            </a:r>
            <a:r>
              <a:rPr lang="el-GR" i="1" dirty="0" err="1"/>
              <a:t>τῆς</a:t>
            </a:r>
            <a:r>
              <a:rPr lang="el-GR" i="1" dirty="0"/>
              <a:t> Κυβερνήσεως.</a:t>
            </a:r>
            <a:endParaRPr lang="el-GR" dirty="0"/>
          </a:p>
          <a:p>
            <a:r>
              <a:rPr lang="el-GR" i="1" dirty="0"/>
              <a:t>		</a:t>
            </a:r>
            <a:endParaRPr lang="el-GR" i="1" dirty="0" smtClean="0"/>
          </a:p>
          <a:p>
            <a:r>
              <a:rPr lang="el-GR" i="1" dirty="0" smtClean="0"/>
              <a:t>                            </a:t>
            </a:r>
            <a:r>
              <a:rPr lang="el-GR" i="1" dirty="0" err="1" smtClean="0"/>
              <a:t>Ἀθῆναι</a:t>
            </a:r>
            <a:r>
              <a:rPr lang="el-GR" i="1" dirty="0" smtClean="0"/>
              <a:t> </a:t>
            </a:r>
            <a:r>
              <a:rPr lang="el-GR" i="1" dirty="0"/>
              <a:t>28-Χ-12 </a:t>
            </a:r>
            <a:r>
              <a:rPr lang="el-GR" i="1" dirty="0" err="1"/>
              <a:t>Μεσονύκτιον</a:t>
            </a:r>
            <a:endParaRPr lang="el-GR" dirty="0"/>
          </a:p>
          <a:p>
            <a:r>
              <a:rPr lang="el-GR" i="1" dirty="0"/>
              <a:t>		</a:t>
            </a:r>
            <a:r>
              <a:rPr lang="el-GR" i="1" dirty="0" smtClean="0"/>
              <a:t>        Βενιζέλος</a:t>
            </a: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839759"/>
            <a:ext cx="5374394" cy="3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832850" y="6143625"/>
            <a:ext cx="2689225" cy="322263"/>
          </a:xfrm>
        </p:spPr>
        <p:txBody>
          <a:bodyPr/>
          <a:lstStyle/>
          <a:p>
            <a:pPr>
              <a:defRPr/>
            </a:pPr>
            <a:fld id="{CEB4EF92-E7F0-4141-AFC9-7387A962C930}" type="slidenum">
              <a:rPr lang="el-GR" altLang="el-GR" smtClean="0"/>
              <a:pPr>
                <a:defRPr/>
              </a:pPr>
              <a:t>3</a:t>
            </a:fld>
            <a:endParaRPr lang="el-GR" altLang="el-GR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331646" y="87585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8 - TextBox"/>
          <p:cNvSpPr txBox="1"/>
          <p:nvPr/>
        </p:nvSpPr>
        <p:spPr>
          <a:xfrm>
            <a:off x="6096000" y="2105459"/>
            <a:ext cx="5167086" cy="36933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b="1" u="sng" dirty="0" smtClean="0">
                <a:latin typeface="Arial" pitchFamily="34" charset="0"/>
                <a:cs typeface="Arial" panose="020B0604020202020204" pitchFamily="34" charset="0"/>
              </a:rPr>
              <a:t>Η πορεία του ελληνικού στρατού </a:t>
            </a:r>
          </a:p>
          <a:p>
            <a:pPr algn="just"/>
            <a:r>
              <a:rPr lang="el-GR" b="1" u="sng" dirty="0" smtClean="0">
                <a:latin typeface="Arial" pitchFamily="34" charset="0"/>
                <a:cs typeface="Arial" panose="020B0604020202020204" pitchFamily="34" charset="0"/>
              </a:rPr>
              <a:t>με  Αρχιστράτηγο τον Διάδοχο Κωνσταντίνο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l-GR" b="1" spc="-50" dirty="0" smtClean="0">
                <a:latin typeface="Arial" pitchFamily="34" charset="0"/>
                <a:cs typeface="Arial" pitchFamily="34" charset="0"/>
              </a:rPr>
              <a:t>5 Οκτωβρίου: Κήρυξη πολέμου.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l-GR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l-GR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6-11 Οκτωβρίου: Απελευθέρωση περιοχών από Ελασσόνα μέχρι Κοζάνη.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l-GR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l-GR" b="1" spc="-50" dirty="0" smtClean="0">
                <a:latin typeface="Arial" pitchFamily="34" charset="0"/>
                <a:cs typeface="Arial" pitchFamily="34" charset="0"/>
              </a:rPr>
              <a:t>16 Οκτωβρίου: Απελευθέρωση Βέροιας και Κατερίνης.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l-GR" b="1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l-GR" b="1" spc="-70" dirty="0">
                <a:latin typeface="Arial" pitchFamily="34" charset="0"/>
                <a:cs typeface="Arial" pitchFamily="34" charset="0"/>
              </a:rPr>
              <a:t>19-20 </a:t>
            </a:r>
            <a:r>
              <a:rPr lang="el-GR" b="1" spc="-70" dirty="0" smtClean="0">
                <a:latin typeface="Arial" pitchFamily="34" charset="0"/>
                <a:cs typeface="Arial" pitchFamily="34" charset="0"/>
              </a:rPr>
              <a:t>Οκτωβρίου: Απελευθέρωση Γιαννιτσών.</a:t>
            </a:r>
            <a:endParaRPr lang="el-GR" b="1" spc="-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53143" y="1559313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pic>
        <p:nvPicPr>
          <p:cNvPr id="1026" name="Picture 2" descr="C:\Έγγραφα\syggrafiko ergo\pigi-arthra\afierwma thessalonike\afierwma-thessalonike 1912\sxediagrammata\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6" y="2365827"/>
            <a:ext cx="5523843" cy="38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832850" y="6143625"/>
            <a:ext cx="2689225" cy="322263"/>
          </a:xfrm>
        </p:spPr>
        <p:txBody>
          <a:bodyPr/>
          <a:lstStyle/>
          <a:p>
            <a:pPr>
              <a:defRPr/>
            </a:pPr>
            <a:fld id="{CEB4EF92-E7F0-4141-AFC9-7387A962C930}" type="slidenum">
              <a:rPr lang="el-GR" altLang="el-GR" smtClean="0"/>
              <a:pPr>
                <a:defRPr/>
              </a:pPr>
              <a:t>4</a:t>
            </a:fld>
            <a:endParaRPr lang="el-GR" altLang="el-GR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331646" y="85158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8 - TextBox"/>
          <p:cNvSpPr txBox="1"/>
          <p:nvPr/>
        </p:nvSpPr>
        <p:spPr>
          <a:xfrm>
            <a:off x="4920343" y="2321667"/>
            <a:ext cx="6328228" cy="36317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b="1" u="sng" dirty="0" smtClean="0">
                <a:latin typeface="Arial" pitchFamily="34" charset="0"/>
                <a:cs typeface="Arial" panose="020B0604020202020204" pitchFamily="34" charset="0"/>
              </a:rPr>
              <a:t>Η στροφή προς Θεσσαλονίκη και η διάβαση του Αξιού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973263" indent="-1973263"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12 Οκτωβρίου:	Δίλημμα για μετέπειτα πορεία του ελληνικού στρατού (προς Μοναστήρι για συντριβή του εχθρού ή προς Θεσσαλονίκη για κατάληψη της πόλης πριν από τους συμμάχους). Επιμονή κυβέρνησης για επίσπευση κατάληψης  της Θεσσαλονίκης.</a:t>
            </a:r>
          </a:p>
          <a:p>
            <a:pPr marL="1973263" indent="-1973263" algn="just"/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1973263" indent="-1973263"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13 Οκτωβρίου:	 Απόφαση για προώθηση των δυνάμεων προς Θεσσαλονίκη.</a:t>
            </a:r>
          </a:p>
          <a:p>
            <a:pPr marL="1973263" indent="-1973263" algn="just"/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1973263" indent="-1973263"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23-25 Οκτωβρίου: Διάβαση ποταμού Αξιού.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53143" y="1547938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2583544"/>
            <a:ext cx="4830056" cy="3339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832850" y="6143625"/>
            <a:ext cx="2689225" cy="322263"/>
          </a:xfrm>
        </p:spPr>
        <p:txBody>
          <a:bodyPr/>
          <a:lstStyle/>
          <a:p>
            <a:pPr>
              <a:defRPr/>
            </a:pPr>
            <a:fld id="{CEB4EF92-E7F0-4141-AFC9-7387A962C930}" type="slidenum">
              <a:rPr lang="el-GR" altLang="el-GR" smtClean="0"/>
              <a:pPr>
                <a:defRPr/>
              </a:pPr>
              <a:t>5</a:t>
            </a:fld>
            <a:endParaRPr lang="el-GR" altLang="el-GR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31646" y="85158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53143" y="1559313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300" y="2587412"/>
            <a:ext cx="4017945" cy="271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2455" y="2104798"/>
            <a:ext cx="2596688" cy="41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223" y="2104798"/>
            <a:ext cx="2644777" cy="41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8 - TextBox"/>
          <p:cNvSpPr txBox="1"/>
          <p:nvPr/>
        </p:nvSpPr>
        <p:spPr>
          <a:xfrm>
            <a:off x="942300" y="5904831"/>
            <a:ext cx="976811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latin typeface="Arial" pitchFamily="34" charset="0"/>
                <a:cs typeface="Arial" pitchFamily="34" charset="0"/>
              </a:rPr>
              <a:t>26 Οκτωβρίου: Υπογραφή Πρωτοκόλλου παράδοσης της πόλης στον ελληνικό στρατό </a:t>
            </a:r>
          </a:p>
        </p:txBody>
      </p:sp>
    </p:spTree>
    <p:extLst>
      <p:ext uri="{BB962C8B-B14F-4D97-AF65-F5344CB8AC3E}">
        <p14:creationId xmlns:p14="http://schemas.microsoft.com/office/powerpoint/2010/main" val="18590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4EF92-E7F0-4141-AFC9-7387A962C930}" type="slidenum">
              <a:rPr lang="el-GR" altLang="el-GR" smtClean="0"/>
              <a:pPr/>
              <a:t>6</a:t>
            </a:fld>
            <a:endParaRPr lang="el-GR" altLang="el-GR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79246" y="69918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5" y="2143270"/>
            <a:ext cx="3154118" cy="2130826"/>
          </a:xfrm>
          <a:prstGeom prst="rect">
            <a:avLst/>
          </a:prstGeom>
        </p:spPr>
      </p:pic>
      <p:sp>
        <p:nvSpPr>
          <p:cNvPr id="11" name="8 - TextBox"/>
          <p:cNvSpPr txBox="1"/>
          <p:nvPr/>
        </p:nvSpPr>
        <p:spPr>
          <a:xfrm>
            <a:off x="405243" y="1820104"/>
            <a:ext cx="6052456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Η είσοδος του ελληνικού στρατού στη Θεσσαλονίκη</a:t>
            </a:r>
          </a:p>
        </p:txBody>
      </p:sp>
      <p:sp>
        <p:nvSpPr>
          <p:cNvPr id="12" name="7 - TextBox"/>
          <p:cNvSpPr txBox="1"/>
          <p:nvPr/>
        </p:nvSpPr>
        <p:spPr>
          <a:xfrm>
            <a:off x="653143" y="1359258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42" y="4042554"/>
            <a:ext cx="2897121" cy="1822781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69" y="2728686"/>
            <a:ext cx="4877760" cy="3206934"/>
          </a:xfrm>
          <a:prstGeom prst="rect">
            <a:avLst/>
          </a:prstGeom>
        </p:spPr>
      </p:pic>
      <p:sp>
        <p:nvSpPr>
          <p:cNvPr id="18" name="8 - TextBox"/>
          <p:cNvSpPr txBox="1"/>
          <p:nvPr/>
        </p:nvSpPr>
        <p:spPr>
          <a:xfrm>
            <a:off x="405243" y="2873712"/>
            <a:ext cx="2593114" cy="28007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27 Οκτωβρίου: </a:t>
            </a: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Απόσπασμα Ευζώνων</a:t>
            </a:r>
          </a:p>
          <a:p>
            <a:pPr algn="just"/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el-GR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28 Οκτωβρίου:</a:t>
            </a: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Διάδοχος Κωνσταντίνος</a:t>
            </a: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Ι Μεραρχία</a:t>
            </a:r>
          </a:p>
          <a:p>
            <a:pPr algn="just"/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el-GR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29 Οκτωβρίου:</a:t>
            </a:r>
          </a:p>
          <a:p>
            <a:pPr algn="just"/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Βασιλιάς Γεώργιος Α΄ </a:t>
            </a:r>
          </a:p>
        </p:txBody>
      </p:sp>
    </p:spTree>
    <p:extLst>
      <p:ext uri="{BB962C8B-B14F-4D97-AF65-F5344CB8AC3E}">
        <p14:creationId xmlns:p14="http://schemas.microsoft.com/office/powerpoint/2010/main" val="658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4EF92-E7F0-4141-AFC9-7387A962C930}" type="slidenum">
              <a:rPr lang="el-GR" altLang="el-GR" smtClean="0"/>
              <a:pPr/>
              <a:t>7</a:t>
            </a:fld>
            <a:endParaRPr lang="el-GR" altLang="el-GR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79246" y="699184"/>
            <a:ext cx="6989422" cy="556737"/>
          </a:xfrm>
          <a:prstGeom prst="rect">
            <a:avLst/>
          </a:prstGeom>
          <a:solidFill>
            <a:srgbClr val="00206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ΙΣΤΟΡΙΚΟ ΑΦΙΕΡΩΜΑ ΜΗΝΟΣ </a:t>
            </a:r>
            <a:r>
              <a:rPr lang="el-G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ΟΚΤΩΒΡΙΟΥ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" y="-17184"/>
            <a:ext cx="900497" cy="99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6 - Ορθογώνιο"/>
          <p:cNvSpPr>
            <a:spLocks noChangeArrowheads="1"/>
          </p:cNvSpPr>
          <p:nvPr/>
        </p:nvSpPr>
        <p:spPr bwMode="auto">
          <a:xfrm>
            <a:off x="7695970" y="10296"/>
            <a:ext cx="380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ΓΕΝΙΚΟ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ΕΠΙΤΕΛΕΙΟ ΣΤΡΑΤΟΥ </a:t>
            </a:r>
          </a:p>
          <a:p>
            <a:pPr eaLnBrk="1" hangingPunct="1"/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ΔΙΕΥΘΥΝΣΗ </a:t>
            </a:r>
            <a:r>
              <a:rPr lang="el-GR" altLang="el-GR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ΙΣΤΟΡΙΑΣ </a:t>
            </a:r>
            <a:r>
              <a:rPr lang="el-GR" altLang="el-GR" sz="16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ΣΤΡΑΤΟΥ</a:t>
            </a:r>
            <a:endParaRPr lang="el-GR" altLang="el-GR" sz="16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8 - TextBox"/>
          <p:cNvSpPr txBox="1"/>
          <p:nvPr/>
        </p:nvSpPr>
        <p:spPr>
          <a:xfrm>
            <a:off x="405241" y="2185137"/>
            <a:ext cx="473281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latin typeface="Arial" pitchFamily="34" charset="0"/>
                <a:cs typeface="Arial" pitchFamily="34" charset="0"/>
              </a:rPr>
              <a:t>Η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εδραίωση της ελληνικής κυριαρχίας</a:t>
            </a:r>
          </a:p>
          <a:p>
            <a:pPr algn="just"/>
            <a:r>
              <a:rPr lang="el-GR" b="1" dirty="0" smtClean="0">
                <a:latin typeface="Arial" pitchFamily="34" charset="0"/>
                <a:cs typeface="Arial" pitchFamily="34" charset="0"/>
              </a:rPr>
              <a:t>στη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Θεσσαλονίκη</a:t>
            </a:r>
          </a:p>
        </p:txBody>
      </p:sp>
      <p:sp>
        <p:nvSpPr>
          <p:cNvPr id="12" name="7 - TextBox"/>
          <p:cNvSpPr txBox="1"/>
          <p:nvPr/>
        </p:nvSpPr>
        <p:spPr>
          <a:xfrm>
            <a:off x="653143" y="1359258"/>
            <a:ext cx="101745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ΑΠΕΛΕΥΘΕΡΩΣΗ ΤΗΣ </a:t>
            </a:r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ΘΕΣΣΑΛΟΝΙΚΗΣ  (26 </a:t>
            </a:r>
            <a:r>
              <a:rPr lang="el-G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Οκτωβρίου 1912) 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2" y="3040742"/>
            <a:ext cx="4306537" cy="2878590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38" y="3432628"/>
            <a:ext cx="3328731" cy="2334303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43" y="2179319"/>
            <a:ext cx="3213020" cy="4127201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877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30364</TotalTime>
  <Words>641</Words>
  <Application>Microsoft Office PowerPoint</Application>
  <PresentationFormat>Προσαρμογή</PresentationFormat>
  <Paragraphs>86</Paragraphs>
  <Slides>7</Slides>
  <Notes>7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8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Τχης (ΠΒ) Ζάρας Νικόλαος</dc:creator>
  <cp:lastModifiedBy>ΜΥ Πηγή Καλογεράκου</cp:lastModifiedBy>
  <cp:revision>2964</cp:revision>
  <cp:lastPrinted>2015-11-06T12:49:49Z</cp:lastPrinted>
  <dcterms:created xsi:type="dcterms:W3CDTF">1601-01-01T00:00:00Z</dcterms:created>
  <dcterms:modified xsi:type="dcterms:W3CDTF">2023-08-23T05:33:56Z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